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13" r:id="rId4"/>
    <p:sldId id="314" r:id="rId5"/>
    <p:sldId id="259" r:id="rId6"/>
    <p:sldId id="319" r:id="rId7"/>
    <p:sldId id="293" r:id="rId8"/>
    <p:sldId id="310" r:id="rId9"/>
    <p:sldId id="298" r:id="rId10"/>
    <p:sldId id="301" r:id="rId11"/>
    <p:sldId id="307" r:id="rId12"/>
    <p:sldId id="308" r:id="rId13"/>
    <p:sldId id="311" r:id="rId14"/>
    <p:sldId id="299" r:id="rId15"/>
    <p:sldId id="300" r:id="rId16"/>
    <p:sldId id="292" r:id="rId17"/>
    <p:sldId id="317" r:id="rId18"/>
    <p:sldId id="320" r:id="rId19"/>
    <p:sldId id="302" r:id="rId20"/>
    <p:sldId id="312" r:id="rId21"/>
    <p:sldId id="303" r:id="rId22"/>
    <p:sldId id="304" r:id="rId23"/>
    <p:sldId id="318" r:id="rId24"/>
    <p:sldId id="321" r:id="rId25"/>
    <p:sldId id="322" r:id="rId26"/>
    <p:sldId id="305" r:id="rId27"/>
    <p:sldId id="306" r:id="rId28"/>
    <p:sldId id="309" r:id="rId29"/>
    <p:sldId id="315" r:id="rId30"/>
    <p:sldId id="316" r:id="rId3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171FF"/>
    <a:srgbClr val="005AAA"/>
    <a:srgbClr val="6DB9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67" autoAdjust="0"/>
    <p:restoredTop sz="96849" autoAdjust="0"/>
  </p:normalViewPr>
  <p:slideViewPr>
    <p:cSldViewPr snapToGrid="0">
      <p:cViewPr varScale="1">
        <p:scale>
          <a:sx n="132" d="100"/>
          <a:sy n="132" d="100"/>
        </p:scale>
        <p:origin x="125" y="1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BE24789-61AA-4392-BBA0-2D0A5727B4C6}" type="datetimeFigureOut">
              <a:rPr lang="zh-CN" altLang="en-US"/>
              <a:pPr>
                <a:defRPr/>
              </a:pPr>
              <a:t>2021/11/10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4E88588-7A41-4CF9-A346-921FCAC736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421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88588-7A41-4CF9-A346-921FCAC7367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2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88588-7A41-4CF9-A346-921FCAC73673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45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88588-7A41-4CF9-A346-921FCAC73673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65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8028BF-E7EC-4FCD-BFC0-3235E8A86409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6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88588-7A41-4CF9-A346-921FCAC73673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90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EC0A5-66A3-4BA7-B277-BB4C2695AF6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157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5E707-67C5-4D0B-811B-C5BBBA9098FA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456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9A87F-1FA6-4DC1-8E4B-A38335657101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27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88588-7A41-4CF9-A346-921FCAC7367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546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C1712-F7CD-4F22-9644-B33623256D01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02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88588-7A41-4CF9-A346-921FCAC7367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14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B91BED-724F-4989-9193-7B026591D721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F9421A-A9F2-494C-87DA-3311CFE26164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126A7-2EF5-4490-BA0E-6EC2BCFA1523}" type="datetime1">
              <a:rPr lang="zh-CN" altLang="en-US"/>
              <a:pPr>
                <a:defRPr/>
              </a:pPr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90C95-D6BA-4A2E-9CDB-E10E603F64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8200" y="1106488"/>
            <a:ext cx="10515600" cy="44450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781"/>
          </a:xfrm>
        </p:spPr>
        <p:txBody>
          <a:bodyPr>
            <a:normAutofit/>
          </a:bodyPr>
          <a:lstStyle>
            <a:lvl1pPr>
              <a:defRPr sz="3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EE55A6-85DC-48E9-B6B8-767761F13E80}" type="datetime1">
              <a:rPr lang="zh-CN" altLang="en-US"/>
              <a:pPr>
                <a:defRPr/>
              </a:pPr>
              <a:t>2021/11/10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DD416-5E19-46FA-94C8-C6559EC5D11C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28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C8FFD5A-A6C1-46A6-B826-7DA2BD53B64D}" type="datetime1">
              <a:rPr lang="zh-CN" altLang="en-US"/>
              <a:pPr>
                <a:defRPr/>
              </a:pPr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98F679E-3AEE-437F-A4A4-2C026F9B77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ctrTitle"/>
          </p:nvPr>
        </p:nvSpPr>
        <p:spPr>
          <a:xfrm>
            <a:off x="1503363" y="2087563"/>
            <a:ext cx="9144000" cy="1333500"/>
          </a:xfrm>
        </p:spPr>
        <p:txBody>
          <a:bodyPr/>
          <a:lstStyle/>
          <a:p>
            <a:pPr eaLnBrk="1" hangingPunct="1"/>
            <a:r>
              <a:rPr lang="zh-CN" altLang="en-US" sz="4400" b="1">
                <a:solidFill>
                  <a:srgbClr val="005AA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毕业设计动员会</a:t>
            </a:r>
          </a:p>
        </p:txBody>
      </p:sp>
      <p:sp>
        <p:nvSpPr>
          <p:cNvPr id="4099" name="副标题 2"/>
          <p:cNvSpPr>
            <a:spLocks noGrp="1"/>
          </p:cNvSpPr>
          <p:nvPr>
            <p:ph type="subTitle" idx="1"/>
          </p:nvPr>
        </p:nvSpPr>
        <p:spPr>
          <a:xfrm>
            <a:off x="1641475" y="4862513"/>
            <a:ext cx="9144000" cy="16351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2021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812800" y="552450"/>
            <a:ext cx="10523538" cy="798513"/>
          </a:xfrm>
          <a:prstGeom prst="rect">
            <a:avLst/>
          </a:prstGeom>
          <a:solidFill>
            <a:srgbClr val="005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工程学院 自动化及测控系</a:t>
            </a:r>
          </a:p>
        </p:txBody>
      </p:sp>
      <p:sp>
        <p:nvSpPr>
          <p:cNvPr id="4101" name="文本框 5"/>
          <p:cNvSpPr txBox="1">
            <a:spLocks noChangeArrowheads="1"/>
          </p:cNvSpPr>
          <p:nvPr/>
        </p:nvSpPr>
        <p:spPr bwMode="auto">
          <a:xfrm>
            <a:off x="3556000" y="4168775"/>
            <a:ext cx="5037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讲解人：张立强</a:t>
            </a:r>
            <a:endParaRPr lang="zh-CN" altLang="en-US" sz="3200" b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7AC611-1E1B-4BD4-B788-AFE62F3AC0F8}" type="slidenum">
              <a:rPr lang="zh-CN" altLang="en-US"/>
              <a:pPr>
                <a:defRPr/>
              </a:pPr>
              <a:t>1</a:t>
            </a:fld>
            <a:endParaRPr lang="zh-CN" altLang="en-US"/>
          </a:p>
        </p:txBody>
      </p:sp>
      <p:pic>
        <p:nvPicPr>
          <p:cNvPr id="8" name="Picture 1" descr="C:\Users\tianxiaojie\Desktop\schoolLogo207313524221042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6" y="474663"/>
            <a:ext cx="955590" cy="954087"/>
          </a:xfrm>
          <a:prstGeom prst="rect">
            <a:avLst/>
          </a:prstGeom>
          <a:noFill/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2554"/>
    </mc:Choice>
    <mc:Fallback xmlns="">
      <p:transition spd="slow" advTm="255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r>
              <a:rPr lang="en-US" altLang="zh-CN"/>
              <a:t>1 </a:t>
            </a:r>
            <a:r>
              <a:rPr lang="zh-CN" altLang="en-US"/>
              <a:t>毕业设计的目标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838200" y="1374775"/>
            <a:ext cx="10515600" cy="5083175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你需要的不是想法，而是实现想法的方法和路径。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选定方向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制定计划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制定任务书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方案论证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开题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过程管理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执行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节点控制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效果审核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论文评审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结果总结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答辩、材料整理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C90235-B9F4-4AAB-9925-61E7002CF2A3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764594" y="2223575"/>
            <a:ext cx="4286864" cy="2014127"/>
            <a:chOff x="6676103" y="2459549"/>
            <a:chExt cx="4286864" cy="2014127"/>
          </a:xfrm>
        </p:grpSpPr>
        <p:sp>
          <p:nvSpPr>
            <p:cNvPr id="3" name="云形标注 2"/>
            <p:cNvSpPr/>
            <p:nvPr/>
          </p:nvSpPr>
          <p:spPr>
            <a:xfrm>
              <a:off x="6676103" y="2459549"/>
              <a:ext cx="4286864" cy="2014127"/>
            </a:xfrm>
            <a:prstGeom prst="cloudCallout">
              <a:avLst>
                <a:gd name="adj1" fmla="val -57371"/>
                <a:gd name="adj2" fmla="val 10235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264809" y="3174224"/>
              <a:ext cx="3109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完整的项目流程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r>
              <a:rPr lang="en-US" altLang="zh-CN"/>
              <a:t>1 </a:t>
            </a:r>
            <a:r>
              <a:rPr lang="zh-CN" altLang="en-US"/>
              <a:t>毕业设计的目标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3905"/>
            <a:ext cx="10283825" cy="6731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你是想糊弄毕业，还是想实现价值？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906829-7F0D-4D66-9D04-700A29DA0419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14345" name="文本框 9"/>
          <p:cNvSpPr txBox="1">
            <a:spLocks noChangeArrowheads="1"/>
          </p:cNvSpPr>
          <p:nvPr/>
        </p:nvSpPr>
        <p:spPr bwMode="auto">
          <a:xfrm>
            <a:off x="2069777" y="6454775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二次答辩论文截图</a:t>
            </a:r>
          </a:p>
        </p:txBody>
      </p:sp>
      <p:sp>
        <p:nvSpPr>
          <p:cNvPr id="14346" name="文本框 10"/>
          <p:cNvSpPr txBox="1">
            <a:spLocks noChangeArrowheads="1"/>
          </p:cNvSpPr>
          <p:nvPr/>
        </p:nvSpPr>
        <p:spPr bwMode="auto">
          <a:xfrm>
            <a:off x="8321525" y="6454775"/>
            <a:ext cx="15792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省优论文截图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EA4D00D-F804-4F17-87A4-999BB827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18" y="2082224"/>
            <a:ext cx="2996229" cy="43560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9F2594DA-EF5C-4667-A890-F19E87C21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636" y="2065729"/>
            <a:ext cx="2834060" cy="4356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E82DE93-0055-4F90-A220-C352B9CCE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51" y="1990571"/>
            <a:ext cx="2743200" cy="4410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62FF80B7-0554-42CC-BF41-A477F88BB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231" y="1990571"/>
            <a:ext cx="2938841" cy="44477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毕业设计的目标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838200" y="1335447"/>
            <a:ext cx="11042650" cy="5083175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你要提交的不只是一篇论文，而是完整的项目报告。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为什么要做这个？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国内外研究现状如何？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我的总设计方案是什么？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总方案分为哪些部分？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每部分设计方法和流程是怎样的？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如何实现我的设计？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如何验证我的结果？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完成后得到了什么结论？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  <a:p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A28EB6-DA0A-4D4F-8B39-C7C9D245CC83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16389" name="文本框 4"/>
          <p:cNvSpPr txBox="1">
            <a:spLocks noChangeArrowheads="1"/>
          </p:cNvSpPr>
          <p:nvPr/>
        </p:nvSpPr>
        <p:spPr bwMode="auto">
          <a:xfrm>
            <a:off x="7891928" y="6469436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毕设论文目录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95" y="1879119"/>
            <a:ext cx="3104602" cy="45395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597" y="2114599"/>
            <a:ext cx="3104602" cy="28086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毕业设计的目标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374775"/>
            <a:ext cx="11042650" cy="5083175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与之前做过课程设计、竞赛的关系：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不拘泥于某一个技术点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具有系统观、大局观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充分考虑技术路线、方法、经济甚至人文因素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更加完整的项目流程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会接触大量从未在课堂上学过的内容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甚至是非本专业的内容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对自己的锻炼更进一步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  <a:p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右箭头 8"/>
          <p:cNvSpPr/>
          <p:nvPr/>
        </p:nvSpPr>
        <p:spPr>
          <a:xfrm rot="5400000" flipH="1">
            <a:off x="9202911" y="4330765"/>
            <a:ext cx="1391794" cy="1376953"/>
          </a:xfrm>
          <a:prstGeom prst="bentArrow">
            <a:avLst>
              <a:gd name="adj1" fmla="val 17145"/>
              <a:gd name="adj2" fmla="val 25000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7259461" y="6364121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课程设计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9769763" y="3913512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毕业设计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2" t="15400" r="8294" b="19793"/>
          <a:stretch/>
        </p:blipFill>
        <p:spPr>
          <a:xfrm>
            <a:off x="6555045" y="4777562"/>
            <a:ext cx="2516827" cy="1473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879" y="1181138"/>
            <a:ext cx="2816985" cy="27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7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61"/>
          <p:cNvSpPr>
            <a:spLocks noChangeShapeType="1"/>
          </p:cNvSpPr>
          <p:nvPr/>
        </p:nvSpPr>
        <p:spPr bwMode="auto">
          <a:xfrm>
            <a:off x="4140200" y="2066925"/>
            <a:ext cx="4799013" cy="1588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65"/>
          <p:cNvSpPr>
            <a:spLocks noChangeArrowheads="1"/>
          </p:cNvSpPr>
          <p:nvPr/>
        </p:nvSpPr>
        <p:spPr bwMode="auto">
          <a:xfrm>
            <a:off x="4337050" y="1544638"/>
            <a:ext cx="429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ea typeface="黑体" panose="02010609060101010101" pitchFamily="49" charset="-122"/>
                <a:sym typeface="微软雅黑" panose="020B0503020204020204" pitchFamily="34" charset="-122"/>
              </a:rPr>
              <a:t>毕业设计的目标</a:t>
            </a:r>
          </a:p>
        </p:txBody>
      </p:sp>
      <p:sp>
        <p:nvSpPr>
          <p:cNvPr id="17412" name="Line 61"/>
          <p:cNvSpPr>
            <a:spLocks noChangeShapeType="1"/>
          </p:cNvSpPr>
          <p:nvPr/>
        </p:nvSpPr>
        <p:spPr bwMode="auto">
          <a:xfrm>
            <a:off x="4146550" y="3384550"/>
            <a:ext cx="4800600" cy="1588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413" name="Group 10"/>
          <p:cNvGrpSpPr>
            <a:grpSpLocks/>
          </p:cNvGrpSpPr>
          <p:nvPr/>
        </p:nvGrpSpPr>
        <p:grpSpPr bwMode="auto">
          <a:xfrm>
            <a:off x="3970338" y="3278188"/>
            <a:ext cx="182562" cy="182562"/>
            <a:chOff x="0" y="0"/>
            <a:chExt cx="115" cy="115"/>
          </a:xfrm>
        </p:grpSpPr>
        <p:sp>
          <p:nvSpPr>
            <p:cNvPr id="17428" name="AutoShape 63"/>
            <p:cNvSpPr>
              <a:spLocks noChangeArrowheads="1"/>
            </p:cNvSpPr>
            <p:nvPr/>
          </p:nvSpPr>
          <p:spPr bwMode="auto">
            <a:xfrm rot="2700000">
              <a:off x="0" y="0"/>
              <a:ext cx="115" cy="115"/>
            </a:xfrm>
            <a:prstGeom prst="rtTriangl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29" name="AutoShape 64"/>
            <p:cNvSpPr>
              <a:spLocks noChangeArrowheads="1"/>
            </p:cNvSpPr>
            <p:nvPr/>
          </p:nvSpPr>
          <p:spPr bwMode="auto">
            <a:xfrm rot="18900000" flipH="1">
              <a:off x="0" y="0"/>
              <a:ext cx="115" cy="115"/>
            </a:xfrm>
            <a:prstGeom prst="rtTriangle">
              <a:avLst/>
            </a:prstGeom>
            <a:solidFill>
              <a:srgbClr val="E46C0A">
                <a:alpha val="7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7414" name="Text Box 65"/>
          <p:cNvSpPr>
            <a:spLocks noChangeArrowheads="1"/>
          </p:cNvSpPr>
          <p:nvPr/>
        </p:nvSpPr>
        <p:spPr bwMode="auto">
          <a:xfrm>
            <a:off x="4337050" y="2832100"/>
            <a:ext cx="40862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ea typeface="黑体" panose="02010609060101010101" pitchFamily="49" charset="-122"/>
                <a:sym typeface="微软雅黑" panose="020B0503020204020204" pitchFamily="34" charset="-122"/>
              </a:rPr>
              <a:t>毕业设计的流程</a:t>
            </a:r>
            <a:endParaRPr lang="en-US" altLang="zh-CN" sz="3200" b="1">
              <a:latin typeface="宋体" panose="02010600030101010101" pitchFamily="2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7415" name="Line 61"/>
          <p:cNvSpPr>
            <a:spLocks noChangeShapeType="1"/>
          </p:cNvSpPr>
          <p:nvPr/>
        </p:nvSpPr>
        <p:spPr bwMode="auto">
          <a:xfrm>
            <a:off x="4160838" y="4625975"/>
            <a:ext cx="4799012" cy="1588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416" name="Group 16"/>
          <p:cNvGrpSpPr>
            <a:grpSpLocks/>
          </p:cNvGrpSpPr>
          <p:nvPr/>
        </p:nvGrpSpPr>
        <p:grpSpPr bwMode="auto">
          <a:xfrm>
            <a:off x="3970338" y="4519613"/>
            <a:ext cx="182562" cy="182562"/>
            <a:chOff x="0" y="0"/>
            <a:chExt cx="115" cy="115"/>
          </a:xfrm>
        </p:grpSpPr>
        <p:sp>
          <p:nvSpPr>
            <p:cNvPr id="17426" name="AutoShape 63"/>
            <p:cNvSpPr>
              <a:spLocks noChangeArrowheads="1"/>
            </p:cNvSpPr>
            <p:nvPr/>
          </p:nvSpPr>
          <p:spPr bwMode="auto">
            <a:xfrm rot="2700000">
              <a:off x="0" y="0"/>
              <a:ext cx="115" cy="115"/>
            </a:xfrm>
            <a:prstGeom prst="rtTriangl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27" name="AutoShape 64"/>
            <p:cNvSpPr>
              <a:spLocks noChangeArrowheads="1"/>
            </p:cNvSpPr>
            <p:nvPr/>
          </p:nvSpPr>
          <p:spPr bwMode="auto">
            <a:xfrm rot="18900000" flipH="1">
              <a:off x="0" y="0"/>
              <a:ext cx="115" cy="115"/>
            </a:xfrm>
            <a:prstGeom prst="rtTriangle">
              <a:avLst/>
            </a:prstGeom>
            <a:solidFill>
              <a:srgbClr val="E46C0A">
                <a:alpha val="7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7417" name="Text Box 65"/>
          <p:cNvSpPr>
            <a:spLocks noChangeArrowheads="1"/>
          </p:cNvSpPr>
          <p:nvPr/>
        </p:nvSpPr>
        <p:spPr bwMode="auto">
          <a:xfrm>
            <a:off x="4337050" y="4073525"/>
            <a:ext cx="39052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ea typeface="黑体" panose="02010609060101010101" pitchFamily="49" charset="-122"/>
                <a:sym typeface="微软雅黑" panose="020B0503020204020204" pitchFamily="34" charset="-122"/>
              </a:rPr>
              <a:t>毕业设计的管理</a:t>
            </a:r>
          </a:p>
        </p:txBody>
      </p:sp>
      <p:grpSp>
        <p:nvGrpSpPr>
          <p:cNvPr id="17418" name="Group 10"/>
          <p:cNvGrpSpPr>
            <a:grpSpLocks/>
          </p:cNvGrpSpPr>
          <p:nvPr/>
        </p:nvGrpSpPr>
        <p:grpSpPr bwMode="auto">
          <a:xfrm>
            <a:off x="3970338" y="1976438"/>
            <a:ext cx="182562" cy="182562"/>
            <a:chOff x="0" y="0"/>
            <a:chExt cx="115" cy="115"/>
          </a:xfrm>
        </p:grpSpPr>
        <p:sp>
          <p:nvSpPr>
            <p:cNvPr id="17424" name="AutoShape 63"/>
            <p:cNvSpPr>
              <a:spLocks noChangeArrowheads="1"/>
            </p:cNvSpPr>
            <p:nvPr/>
          </p:nvSpPr>
          <p:spPr bwMode="auto">
            <a:xfrm rot="2700000">
              <a:off x="0" y="0"/>
              <a:ext cx="115" cy="115"/>
            </a:xfrm>
            <a:prstGeom prst="rtTriangl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25" name="AutoShape 64"/>
            <p:cNvSpPr>
              <a:spLocks noChangeArrowheads="1"/>
            </p:cNvSpPr>
            <p:nvPr/>
          </p:nvSpPr>
          <p:spPr bwMode="auto">
            <a:xfrm rot="18900000" flipH="1">
              <a:off x="0" y="0"/>
              <a:ext cx="115" cy="115"/>
            </a:xfrm>
            <a:prstGeom prst="rtTriangle">
              <a:avLst/>
            </a:prstGeom>
            <a:solidFill>
              <a:srgbClr val="E46C0A">
                <a:alpha val="7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9" name="灯片编号占位符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EA926E-92AD-4556-BB34-30EBB0822D08}" type="slidenum">
              <a:rPr lang="zh-CN" altLang="en-US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1742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963"/>
          </a:xfrm>
        </p:spPr>
        <p:txBody>
          <a:bodyPr/>
          <a:lstStyle/>
          <a:p>
            <a:pPr algn="ctr" eaLnBrk="1" hangingPunct="1"/>
            <a:r>
              <a:rPr lang="zh-CN" altLang="en-US"/>
              <a:t>内容提要</a:t>
            </a:r>
          </a:p>
        </p:txBody>
      </p:sp>
      <p:sp>
        <p:nvSpPr>
          <p:cNvPr id="2" name="矩形 1"/>
          <p:cNvSpPr/>
          <p:nvPr/>
        </p:nvSpPr>
        <p:spPr>
          <a:xfrm>
            <a:off x="3303887" y="1624233"/>
            <a:ext cx="520432" cy="506985"/>
          </a:xfrm>
          <a:prstGeom prst="rect">
            <a:avLst/>
          </a:prstGeom>
          <a:solidFill>
            <a:srgbClr val="005AA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</a:p>
        </p:txBody>
      </p:sp>
      <p:sp>
        <p:nvSpPr>
          <p:cNvPr id="30" name="矩形 29"/>
          <p:cNvSpPr/>
          <p:nvPr/>
        </p:nvSpPr>
        <p:spPr>
          <a:xfrm>
            <a:off x="3303887" y="2929633"/>
            <a:ext cx="520432" cy="506985"/>
          </a:xfrm>
          <a:prstGeom prst="rect">
            <a:avLst/>
          </a:prstGeom>
          <a:solidFill>
            <a:srgbClr val="005AA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</a:p>
        </p:txBody>
      </p:sp>
      <p:sp>
        <p:nvSpPr>
          <p:cNvPr id="31" name="矩形 30"/>
          <p:cNvSpPr/>
          <p:nvPr/>
        </p:nvSpPr>
        <p:spPr>
          <a:xfrm>
            <a:off x="3303887" y="4189859"/>
            <a:ext cx="520432" cy="506985"/>
          </a:xfrm>
          <a:prstGeom prst="rect">
            <a:avLst/>
          </a:prstGeom>
          <a:solidFill>
            <a:srgbClr val="005AA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</a:p>
        </p:txBody>
      </p:sp>
    </p:spTree>
  </p:cSld>
  <p:clrMapOvr>
    <a:masterClrMapping/>
  </p:clrMapOvr>
  <p:transition spd="slow" advTm="938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E577FC-58F3-4E1A-AB9E-9062475130C1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pic>
        <p:nvPicPr>
          <p:cNvPr id="1945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88" y="0"/>
            <a:ext cx="6537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pPr eaLnBrk="1" hangingPunct="1"/>
            <a:r>
              <a:rPr lang="en-US" altLang="zh-CN"/>
              <a:t>2 </a:t>
            </a:r>
            <a:r>
              <a:rPr lang="zh-CN" altLang="en-US"/>
              <a:t>毕业设计的流程</a:t>
            </a:r>
          </a:p>
        </p:txBody>
      </p:sp>
      <p:sp>
        <p:nvSpPr>
          <p:cNvPr id="19461" name="文本框 6"/>
          <p:cNvSpPr txBox="1">
            <a:spLocks noChangeArrowheads="1"/>
          </p:cNvSpPr>
          <p:nvPr/>
        </p:nvSpPr>
        <p:spPr bwMode="auto">
          <a:xfrm>
            <a:off x="2785784" y="1193800"/>
            <a:ext cx="19944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2021</a:t>
            </a:r>
            <a:r>
              <a:rPr lang="zh-CN" altLang="en-US" sz="2000" b="1" dirty="0">
                <a:solidFill>
                  <a:srgbClr val="FF0000"/>
                </a:solidFill>
              </a:rPr>
              <a:t>年秋季学期</a:t>
            </a:r>
          </a:p>
        </p:txBody>
      </p:sp>
      <p:sp>
        <p:nvSpPr>
          <p:cNvPr id="19462" name="文本框 7"/>
          <p:cNvSpPr txBox="1">
            <a:spLocks noChangeArrowheads="1"/>
          </p:cNvSpPr>
          <p:nvPr/>
        </p:nvSpPr>
        <p:spPr bwMode="auto">
          <a:xfrm>
            <a:off x="2622550" y="3074988"/>
            <a:ext cx="23209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2022</a:t>
            </a:r>
            <a:r>
              <a:rPr lang="zh-CN" altLang="en-US" sz="2000" b="1" dirty="0">
                <a:solidFill>
                  <a:srgbClr val="FF0000"/>
                </a:solidFill>
              </a:rPr>
              <a:t>年春季学期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</a:rPr>
              <a:t>月</a:t>
            </a:r>
            <a:r>
              <a:rPr lang="en-US" altLang="zh-CN" sz="2000" b="1" dirty="0">
                <a:solidFill>
                  <a:srgbClr val="FF0000"/>
                </a:solidFill>
              </a:rPr>
              <a:t>-6</a:t>
            </a:r>
            <a:r>
              <a:rPr lang="zh-CN" altLang="en-US" sz="2000" b="1" dirty="0">
                <a:solidFill>
                  <a:srgbClr val="FF0000"/>
                </a:solidFill>
              </a:rPr>
              <a:t>月，共</a:t>
            </a:r>
            <a:r>
              <a:rPr lang="en-US" altLang="zh-CN" sz="2000" b="1" dirty="0">
                <a:solidFill>
                  <a:srgbClr val="FF0000"/>
                </a:solidFill>
              </a:rPr>
              <a:t>12</a:t>
            </a:r>
            <a:r>
              <a:rPr lang="zh-CN" altLang="en-US" sz="2000" b="1" dirty="0">
                <a:solidFill>
                  <a:srgbClr val="FF0000"/>
                </a:solidFill>
              </a:rPr>
              <a:t>个周</a:t>
            </a:r>
          </a:p>
        </p:txBody>
      </p:sp>
      <p:sp>
        <p:nvSpPr>
          <p:cNvPr id="19463" name="文本框 8"/>
          <p:cNvSpPr txBox="1">
            <a:spLocks noChangeArrowheads="1"/>
          </p:cNvSpPr>
          <p:nvPr/>
        </p:nvSpPr>
        <p:spPr bwMode="auto">
          <a:xfrm>
            <a:off x="2747684" y="5475288"/>
            <a:ext cx="19944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2022</a:t>
            </a:r>
            <a:r>
              <a:rPr lang="zh-CN" altLang="en-US" sz="2000" b="1" dirty="0">
                <a:solidFill>
                  <a:srgbClr val="FF0000"/>
                </a:solidFill>
              </a:rPr>
              <a:t>年春季学期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月初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BF033ED4-B286-46D7-94FA-335B61A5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592" y="1186688"/>
            <a:ext cx="9892816" cy="5671312"/>
          </a:xfrm>
          <a:prstGeom prst="rect">
            <a:avLst/>
          </a:prstGeom>
        </p:spPr>
      </p:pic>
      <p:sp>
        <p:nvSpPr>
          <p:cNvPr id="20483" name="标题 1"/>
          <p:cNvSpPr>
            <a:spLocks noGrp="1"/>
          </p:cNvSpPr>
          <p:nvPr>
            <p:ph type="title"/>
          </p:nvPr>
        </p:nvSpPr>
        <p:spPr>
          <a:xfrm>
            <a:off x="838200" y="348776"/>
            <a:ext cx="10515600" cy="663575"/>
          </a:xfrm>
        </p:spPr>
        <p:txBody>
          <a:bodyPr/>
          <a:lstStyle/>
          <a:p>
            <a:pPr eaLnBrk="1" hangingPunct="1"/>
            <a:r>
              <a:rPr lang="en-US" altLang="zh-CN" dirty="0"/>
              <a:t>2 </a:t>
            </a:r>
            <a:r>
              <a:rPr lang="zh-CN" altLang="en-US" dirty="0"/>
              <a:t>毕业设计的流程</a:t>
            </a:r>
          </a:p>
        </p:txBody>
      </p:sp>
      <p:sp>
        <p:nvSpPr>
          <p:cNvPr id="3" name="线形标注 2 2"/>
          <p:cNvSpPr/>
          <p:nvPr/>
        </p:nvSpPr>
        <p:spPr>
          <a:xfrm>
            <a:off x="2738069" y="4477214"/>
            <a:ext cx="362211" cy="619125"/>
          </a:xfrm>
          <a:prstGeom prst="borderCallout2">
            <a:avLst>
              <a:gd name="adj1" fmla="val 10054"/>
              <a:gd name="adj2" fmla="val 111434"/>
              <a:gd name="adj3" fmla="val 12263"/>
              <a:gd name="adj4" fmla="val 76890"/>
              <a:gd name="adj5" fmla="val 14639"/>
              <a:gd name="adj6" fmla="val 3472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开题</a:t>
            </a:r>
          </a:p>
        </p:txBody>
      </p:sp>
      <p:sp>
        <p:nvSpPr>
          <p:cNvPr id="4" name="矩形 3"/>
          <p:cNvSpPr/>
          <p:nvPr/>
        </p:nvSpPr>
        <p:spPr>
          <a:xfrm>
            <a:off x="2738068" y="4145807"/>
            <a:ext cx="365125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74417" y="3419119"/>
            <a:ext cx="363538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线形标注 2 7"/>
          <p:cNvSpPr/>
          <p:nvPr/>
        </p:nvSpPr>
        <p:spPr>
          <a:xfrm>
            <a:off x="5074417" y="3765667"/>
            <a:ext cx="363537" cy="1354175"/>
          </a:xfrm>
          <a:prstGeom prst="borderCallout2">
            <a:avLst>
              <a:gd name="adj1" fmla="val 10054"/>
              <a:gd name="adj2" fmla="val 111434"/>
              <a:gd name="adj3" fmla="val 12263"/>
              <a:gd name="adj4" fmla="val 76890"/>
              <a:gd name="adj5" fmla="val 14639"/>
              <a:gd name="adj6" fmla="val 3472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中期答辩</a:t>
            </a:r>
          </a:p>
        </p:txBody>
      </p:sp>
      <p:sp>
        <p:nvSpPr>
          <p:cNvPr id="9" name="矩形 8"/>
          <p:cNvSpPr/>
          <p:nvPr/>
        </p:nvSpPr>
        <p:spPr>
          <a:xfrm>
            <a:off x="6835623" y="2767450"/>
            <a:ext cx="363537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线形标注 2 9"/>
          <p:cNvSpPr/>
          <p:nvPr/>
        </p:nvSpPr>
        <p:spPr>
          <a:xfrm>
            <a:off x="6453036" y="4456586"/>
            <a:ext cx="363537" cy="1720850"/>
          </a:xfrm>
          <a:prstGeom prst="borderCallout2">
            <a:avLst>
              <a:gd name="adj1" fmla="val 10054"/>
              <a:gd name="adj2" fmla="val 111434"/>
              <a:gd name="adj3" fmla="val 12263"/>
              <a:gd name="adj4" fmla="val 76890"/>
              <a:gd name="adj5" fmla="val 14639"/>
              <a:gd name="adj6" fmla="val 3472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提交定稿查重</a:t>
            </a:r>
          </a:p>
        </p:txBody>
      </p:sp>
      <p:sp>
        <p:nvSpPr>
          <p:cNvPr id="11" name="线形标注 2 10"/>
          <p:cNvSpPr/>
          <p:nvPr/>
        </p:nvSpPr>
        <p:spPr>
          <a:xfrm>
            <a:off x="6835623" y="1005325"/>
            <a:ext cx="365125" cy="1720850"/>
          </a:xfrm>
          <a:prstGeom prst="borderCallout2">
            <a:avLst>
              <a:gd name="adj1" fmla="val 10054"/>
              <a:gd name="adj2" fmla="val 111434"/>
              <a:gd name="adj3" fmla="val 12263"/>
              <a:gd name="adj4" fmla="val 76890"/>
              <a:gd name="adj5" fmla="val 14639"/>
              <a:gd name="adj6" fmla="val 3472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论文评审</a:t>
            </a:r>
          </a:p>
        </p:txBody>
      </p:sp>
      <p:sp>
        <p:nvSpPr>
          <p:cNvPr id="13" name="矩形 12"/>
          <p:cNvSpPr/>
          <p:nvPr/>
        </p:nvSpPr>
        <p:spPr>
          <a:xfrm>
            <a:off x="6472086" y="4120036"/>
            <a:ext cx="363537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41238" y="3783486"/>
            <a:ext cx="363538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线形标注 2 16"/>
          <p:cNvSpPr/>
          <p:nvPr/>
        </p:nvSpPr>
        <p:spPr>
          <a:xfrm>
            <a:off x="7593861" y="1307829"/>
            <a:ext cx="363537" cy="1380955"/>
          </a:xfrm>
          <a:prstGeom prst="borderCallout2">
            <a:avLst>
              <a:gd name="adj1" fmla="val 10054"/>
              <a:gd name="adj2" fmla="val 111434"/>
              <a:gd name="adj3" fmla="val 12263"/>
              <a:gd name="adj4" fmla="val 76890"/>
              <a:gd name="adj5" fmla="val 14639"/>
              <a:gd name="adj6" fmla="val 3472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录入成绩</a:t>
            </a:r>
          </a:p>
        </p:txBody>
      </p:sp>
      <p:sp>
        <p:nvSpPr>
          <p:cNvPr id="18" name="矩形 17"/>
          <p:cNvSpPr/>
          <p:nvPr/>
        </p:nvSpPr>
        <p:spPr>
          <a:xfrm>
            <a:off x="7205943" y="2726175"/>
            <a:ext cx="363538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线形标注 2 18"/>
          <p:cNvSpPr/>
          <p:nvPr/>
        </p:nvSpPr>
        <p:spPr>
          <a:xfrm>
            <a:off x="8221955" y="4477214"/>
            <a:ext cx="363537" cy="1392331"/>
          </a:xfrm>
          <a:prstGeom prst="borderCallout2">
            <a:avLst>
              <a:gd name="adj1" fmla="val 10054"/>
              <a:gd name="adj2" fmla="val 111434"/>
              <a:gd name="adj3" fmla="val 12263"/>
              <a:gd name="adj4" fmla="val 76890"/>
              <a:gd name="adj5" fmla="val 14639"/>
              <a:gd name="adj6" fmla="val 3472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延期答辩</a:t>
            </a:r>
          </a:p>
        </p:txBody>
      </p:sp>
      <p:sp>
        <p:nvSpPr>
          <p:cNvPr id="23" name="矩形 22"/>
          <p:cNvSpPr/>
          <p:nvPr/>
        </p:nvSpPr>
        <p:spPr>
          <a:xfrm>
            <a:off x="5630539" y="1273742"/>
            <a:ext cx="1210699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线形标注 2 19"/>
          <p:cNvSpPr/>
          <p:nvPr/>
        </p:nvSpPr>
        <p:spPr>
          <a:xfrm>
            <a:off x="7236815" y="1318000"/>
            <a:ext cx="363537" cy="1380955"/>
          </a:xfrm>
          <a:prstGeom prst="borderCallout2">
            <a:avLst>
              <a:gd name="adj1" fmla="val 10054"/>
              <a:gd name="adj2" fmla="val 111434"/>
              <a:gd name="adj3" fmla="val 12263"/>
              <a:gd name="adj4" fmla="val 76890"/>
              <a:gd name="adj5" fmla="val 14639"/>
              <a:gd name="adj6" fmla="val 3472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二次答辩</a:t>
            </a:r>
          </a:p>
        </p:txBody>
      </p:sp>
      <p:sp>
        <p:nvSpPr>
          <p:cNvPr id="21" name="矩形 20"/>
          <p:cNvSpPr/>
          <p:nvPr/>
        </p:nvSpPr>
        <p:spPr>
          <a:xfrm>
            <a:off x="8221954" y="4120035"/>
            <a:ext cx="363538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线形标注 2 14">
            <a:extLst>
              <a:ext uri="{FF2B5EF4-FFF2-40B4-BE49-F238E27FC236}">
                <a16:creationId xmlns="" xmlns:a16="http://schemas.microsoft.com/office/drawing/2014/main" id="{7CA12195-0D23-47F5-B1D2-EED648B76947}"/>
              </a:ext>
            </a:extLst>
          </p:cNvPr>
          <p:cNvSpPr/>
          <p:nvPr/>
        </p:nvSpPr>
        <p:spPr>
          <a:xfrm>
            <a:off x="6876047" y="4105748"/>
            <a:ext cx="363538" cy="619125"/>
          </a:xfrm>
          <a:prstGeom prst="borderCallout2">
            <a:avLst>
              <a:gd name="adj1" fmla="val 10054"/>
              <a:gd name="adj2" fmla="val 111434"/>
              <a:gd name="adj3" fmla="val 12263"/>
              <a:gd name="adj4" fmla="val 76890"/>
              <a:gd name="adj5" fmla="val 14639"/>
              <a:gd name="adj6" fmla="val 3472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6273"/>
    </mc:Choice>
    <mc:Fallback xmlns="">
      <p:transition spd="slow" advTm="627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毕业设计的流程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27587" y="1227293"/>
            <a:ext cx="11464413" cy="5083175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成绩比例：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40%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指导教师评审成绩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+ 20%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评阅成绩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+ 40%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答辩成绩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最终成绩为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五级制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外审：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按照学号随机抽取，送给外校老师评阅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外审不合格的，无论评阅和答辩成绩如何，均以不合格计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查重：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本专业要求文字复制比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30%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以下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学校提供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仅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查重机会，不符合条件的不予答辩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中国海洋大学本科毕业论文（设计）查重检测管理办法教发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〔2020〕20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号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52347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毕业设计的流程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27587" y="1227293"/>
            <a:ext cx="10697497" cy="5083175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查重</a:t>
            </a:r>
            <a:r>
              <a:rPr lang="en-US" altLang="zh-CN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≤</a:t>
            </a:r>
            <a:r>
              <a:rPr lang="en-US" altLang="zh-CN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，可评优。查重</a:t>
            </a:r>
            <a:r>
              <a:rPr lang="en-US" altLang="zh-CN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20≤R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≤</a:t>
            </a:r>
            <a:r>
              <a:rPr lang="en-US" altLang="zh-CN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，可答辩。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查重</a:t>
            </a:r>
            <a:r>
              <a:rPr lang="en-US" altLang="zh-CN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30≤R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≤</a:t>
            </a:r>
            <a:r>
              <a:rPr lang="en-US" altLang="zh-CN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35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，可申诉。 查重是一票否决！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313" y="2566551"/>
            <a:ext cx="3830030" cy="35454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025" y="2622435"/>
            <a:ext cx="3870430" cy="34895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28" y="2619236"/>
            <a:ext cx="3905839" cy="3691232"/>
          </a:xfrm>
          <a:prstGeom prst="rect">
            <a:avLst/>
          </a:prstGeom>
        </p:spPr>
      </p:pic>
      <p:sp>
        <p:nvSpPr>
          <p:cNvPr id="12" name="文本框 10"/>
          <p:cNvSpPr txBox="1">
            <a:spLocks noChangeArrowheads="1"/>
          </p:cNvSpPr>
          <p:nvPr/>
        </p:nvSpPr>
        <p:spPr bwMode="auto">
          <a:xfrm>
            <a:off x="1567593" y="6356350"/>
            <a:ext cx="1167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查重率</a:t>
            </a:r>
            <a:r>
              <a:rPr lang="en-US" altLang="zh-CN" b="1" dirty="0"/>
              <a:t>0%</a:t>
            </a:r>
            <a:endParaRPr lang="zh-CN" altLang="en-US" b="1" dirty="0"/>
          </a:p>
        </p:txBody>
      </p:sp>
      <p:sp>
        <p:nvSpPr>
          <p:cNvPr id="13" name="文本框 10"/>
          <p:cNvSpPr txBox="1">
            <a:spLocks noChangeArrowheads="1"/>
          </p:cNvSpPr>
          <p:nvPr/>
        </p:nvSpPr>
        <p:spPr bwMode="auto">
          <a:xfrm>
            <a:off x="5530586" y="6352143"/>
            <a:ext cx="12843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查重率</a:t>
            </a:r>
            <a:r>
              <a:rPr lang="en-US" altLang="zh-CN" b="1" dirty="0"/>
              <a:t>20%</a:t>
            </a:r>
            <a:endParaRPr lang="zh-CN" altLang="en-US" b="1" dirty="0"/>
          </a:p>
        </p:txBody>
      </p:sp>
      <p:sp>
        <p:nvSpPr>
          <p:cNvPr id="14" name="文本框 10"/>
          <p:cNvSpPr txBox="1">
            <a:spLocks noChangeArrowheads="1"/>
          </p:cNvSpPr>
          <p:nvPr/>
        </p:nvSpPr>
        <p:spPr bwMode="auto">
          <a:xfrm>
            <a:off x="9397165" y="6340520"/>
            <a:ext cx="12843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查重率</a:t>
            </a:r>
            <a:r>
              <a:rPr lang="en-US" altLang="zh-CN" b="1" dirty="0"/>
              <a:t>44%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48787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毕业设计的流程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84F3C-3190-4FA8-87F1-E3FF97BB3B49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27587" y="1374775"/>
            <a:ext cx="5365511" cy="5083175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目前我们的状态：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初步统计，共有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88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位同学参加本次毕业设计（包括往届），其中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位做校外题目。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截至目前，共收到来自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29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指导教师的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86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道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毕设题目。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题目即日下发，请同学们及时选题，与老师沟通并确定题目。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选题是个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双向选择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的过程！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886309" y="5996314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往年部分题目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9951800" y="599631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立题信息表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098" y="1821712"/>
            <a:ext cx="3225908" cy="40611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81" y="1562537"/>
            <a:ext cx="2744066" cy="43203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61"/>
          <p:cNvSpPr>
            <a:spLocks noChangeShapeType="1"/>
          </p:cNvSpPr>
          <p:nvPr/>
        </p:nvSpPr>
        <p:spPr bwMode="auto">
          <a:xfrm>
            <a:off x="4140200" y="2066925"/>
            <a:ext cx="4799013" cy="1588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3" name="Text Box 65"/>
          <p:cNvSpPr>
            <a:spLocks noChangeArrowheads="1"/>
          </p:cNvSpPr>
          <p:nvPr/>
        </p:nvSpPr>
        <p:spPr bwMode="auto">
          <a:xfrm>
            <a:off x="4337050" y="1544638"/>
            <a:ext cx="429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ea typeface="黑体" panose="02010609060101010101" pitchFamily="49" charset="-122"/>
                <a:sym typeface="微软雅黑" panose="020B0503020204020204" pitchFamily="34" charset="-122"/>
              </a:rPr>
              <a:t>毕业设计的目标</a:t>
            </a:r>
          </a:p>
        </p:txBody>
      </p:sp>
      <p:sp>
        <p:nvSpPr>
          <p:cNvPr id="5124" name="Line 61"/>
          <p:cNvSpPr>
            <a:spLocks noChangeShapeType="1"/>
          </p:cNvSpPr>
          <p:nvPr/>
        </p:nvSpPr>
        <p:spPr bwMode="auto">
          <a:xfrm>
            <a:off x="4146550" y="3384550"/>
            <a:ext cx="4800600" cy="1588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125" name="Group 10"/>
          <p:cNvGrpSpPr>
            <a:grpSpLocks/>
          </p:cNvGrpSpPr>
          <p:nvPr/>
        </p:nvGrpSpPr>
        <p:grpSpPr bwMode="auto">
          <a:xfrm>
            <a:off x="3970338" y="3278188"/>
            <a:ext cx="182562" cy="182562"/>
            <a:chOff x="0" y="0"/>
            <a:chExt cx="115" cy="115"/>
          </a:xfrm>
        </p:grpSpPr>
        <p:sp>
          <p:nvSpPr>
            <p:cNvPr id="5140" name="AutoShape 63"/>
            <p:cNvSpPr>
              <a:spLocks noChangeArrowheads="1"/>
            </p:cNvSpPr>
            <p:nvPr/>
          </p:nvSpPr>
          <p:spPr bwMode="auto">
            <a:xfrm rot="2700000">
              <a:off x="0" y="0"/>
              <a:ext cx="115" cy="115"/>
            </a:xfrm>
            <a:prstGeom prst="rtTriangl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41" name="AutoShape 64"/>
            <p:cNvSpPr>
              <a:spLocks noChangeArrowheads="1"/>
            </p:cNvSpPr>
            <p:nvPr/>
          </p:nvSpPr>
          <p:spPr bwMode="auto">
            <a:xfrm rot="18900000" flipH="1">
              <a:off x="0" y="0"/>
              <a:ext cx="115" cy="115"/>
            </a:xfrm>
            <a:prstGeom prst="rtTriangle">
              <a:avLst/>
            </a:prstGeom>
            <a:solidFill>
              <a:srgbClr val="E46C0A">
                <a:alpha val="7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126" name="Text Box 65"/>
          <p:cNvSpPr>
            <a:spLocks noChangeArrowheads="1"/>
          </p:cNvSpPr>
          <p:nvPr/>
        </p:nvSpPr>
        <p:spPr bwMode="auto">
          <a:xfrm>
            <a:off x="4337050" y="2832100"/>
            <a:ext cx="40862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ea typeface="黑体" panose="02010609060101010101" pitchFamily="49" charset="-122"/>
                <a:sym typeface="微软雅黑" panose="020B0503020204020204" pitchFamily="34" charset="-122"/>
              </a:rPr>
              <a:t>毕业设计的流程</a:t>
            </a:r>
            <a:endParaRPr lang="en-US" altLang="zh-CN" sz="3200" b="1">
              <a:latin typeface="宋体" panose="02010600030101010101" pitchFamily="2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127" name="Line 61"/>
          <p:cNvSpPr>
            <a:spLocks noChangeShapeType="1"/>
          </p:cNvSpPr>
          <p:nvPr/>
        </p:nvSpPr>
        <p:spPr bwMode="auto">
          <a:xfrm>
            <a:off x="4160838" y="4625975"/>
            <a:ext cx="4799012" cy="1588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128" name="Group 16"/>
          <p:cNvGrpSpPr>
            <a:grpSpLocks/>
          </p:cNvGrpSpPr>
          <p:nvPr/>
        </p:nvGrpSpPr>
        <p:grpSpPr bwMode="auto">
          <a:xfrm>
            <a:off x="3970338" y="4519613"/>
            <a:ext cx="182562" cy="182562"/>
            <a:chOff x="0" y="0"/>
            <a:chExt cx="115" cy="115"/>
          </a:xfrm>
        </p:grpSpPr>
        <p:sp>
          <p:nvSpPr>
            <p:cNvPr id="5138" name="AutoShape 63"/>
            <p:cNvSpPr>
              <a:spLocks noChangeArrowheads="1"/>
            </p:cNvSpPr>
            <p:nvPr/>
          </p:nvSpPr>
          <p:spPr bwMode="auto">
            <a:xfrm rot="2700000">
              <a:off x="0" y="0"/>
              <a:ext cx="115" cy="115"/>
            </a:xfrm>
            <a:prstGeom prst="rtTriangl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39" name="AutoShape 64"/>
            <p:cNvSpPr>
              <a:spLocks noChangeArrowheads="1"/>
            </p:cNvSpPr>
            <p:nvPr/>
          </p:nvSpPr>
          <p:spPr bwMode="auto">
            <a:xfrm rot="18900000" flipH="1">
              <a:off x="0" y="0"/>
              <a:ext cx="115" cy="115"/>
            </a:xfrm>
            <a:prstGeom prst="rtTriangle">
              <a:avLst/>
            </a:prstGeom>
            <a:solidFill>
              <a:srgbClr val="E46C0A">
                <a:alpha val="7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129" name="Text Box 65"/>
          <p:cNvSpPr>
            <a:spLocks noChangeArrowheads="1"/>
          </p:cNvSpPr>
          <p:nvPr/>
        </p:nvSpPr>
        <p:spPr bwMode="auto">
          <a:xfrm>
            <a:off x="4337050" y="4073525"/>
            <a:ext cx="39052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ea typeface="黑体" panose="02010609060101010101" pitchFamily="49" charset="-122"/>
                <a:sym typeface="微软雅黑" panose="020B0503020204020204" pitchFamily="34" charset="-122"/>
              </a:rPr>
              <a:t>毕业设计的管理</a:t>
            </a:r>
          </a:p>
        </p:txBody>
      </p:sp>
      <p:grpSp>
        <p:nvGrpSpPr>
          <p:cNvPr id="5130" name="Group 10"/>
          <p:cNvGrpSpPr>
            <a:grpSpLocks/>
          </p:cNvGrpSpPr>
          <p:nvPr/>
        </p:nvGrpSpPr>
        <p:grpSpPr bwMode="auto">
          <a:xfrm>
            <a:off x="3970338" y="1976438"/>
            <a:ext cx="182562" cy="182562"/>
            <a:chOff x="0" y="0"/>
            <a:chExt cx="115" cy="115"/>
          </a:xfrm>
        </p:grpSpPr>
        <p:sp>
          <p:nvSpPr>
            <p:cNvPr id="5136" name="AutoShape 63"/>
            <p:cNvSpPr>
              <a:spLocks noChangeArrowheads="1"/>
            </p:cNvSpPr>
            <p:nvPr/>
          </p:nvSpPr>
          <p:spPr bwMode="auto">
            <a:xfrm rot="2700000">
              <a:off x="0" y="0"/>
              <a:ext cx="115" cy="115"/>
            </a:xfrm>
            <a:prstGeom prst="rtTriangl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37" name="AutoShape 64"/>
            <p:cNvSpPr>
              <a:spLocks noChangeArrowheads="1"/>
            </p:cNvSpPr>
            <p:nvPr/>
          </p:nvSpPr>
          <p:spPr bwMode="auto">
            <a:xfrm rot="18900000" flipH="1">
              <a:off x="0" y="0"/>
              <a:ext cx="115" cy="115"/>
            </a:xfrm>
            <a:prstGeom prst="rtTriangle">
              <a:avLst/>
            </a:prstGeom>
            <a:solidFill>
              <a:srgbClr val="E46C0A">
                <a:alpha val="7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9" name="灯片编号占位符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5EFB50-511D-4770-85D9-C777D0761E1D}" type="slidenum">
              <a:rPr lang="zh-CN" altLang="en-US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513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963"/>
          </a:xfrm>
        </p:spPr>
        <p:txBody>
          <a:bodyPr/>
          <a:lstStyle/>
          <a:p>
            <a:pPr algn="ctr" eaLnBrk="1" hangingPunct="1"/>
            <a:r>
              <a:rPr lang="zh-CN" altLang="en-US"/>
              <a:t>内容提要</a:t>
            </a:r>
          </a:p>
        </p:txBody>
      </p:sp>
      <p:sp>
        <p:nvSpPr>
          <p:cNvPr id="2" name="矩形 1"/>
          <p:cNvSpPr/>
          <p:nvPr/>
        </p:nvSpPr>
        <p:spPr>
          <a:xfrm>
            <a:off x="3303887" y="1624233"/>
            <a:ext cx="520432" cy="506985"/>
          </a:xfrm>
          <a:prstGeom prst="rect">
            <a:avLst/>
          </a:prstGeom>
          <a:solidFill>
            <a:srgbClr val="005AA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</a:p>
        </p:txBody>
      </p:sp>
      <p:sp>
        <p:nvSpPr>
          <p:cNvPr id="30" name="矩形 29"/>
          <p:cNvSpPr/>
          <p:nvPr/>
        </p:nvSpPr>
        <p:spPr>
          <a:xfrm>
            <a:off x="3303887" y="2929633"/>
            <a:ext cx="520432" cy="506985"/>
          </a:xfrm>
          <a:prstGeom prst="rect">
            <a:avLst/>
          </a:prstGeom>
          <a:solidFill>
            <a:srgbClr val="005AA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</a:p>
        </p:txBody>
      </p:sp>
      <p:sp>
        <p:nvSpPr>
          <p:cNvPr id="31" name="矩形 30"/>
          <p:cNvSpPr/>
          <p:nvPr/>
        </p:nvSpPr>
        <p:spPr>
          <a:xfrm>
            <a:off x="3303887" y="4189859"/>
            <a:ext cx="520432" cy="506985"/>
          </a:xfrm>
          <a:prstGeom prst="rect">
            <a:avLst/>
          </a:prstGeom>
          <a:solidFill>
            <a:srgbClr val="005AA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</a:p>
        </p:txBody>
      </p:sp>
    </p:spTree>
  </p:cSld>
  <p:clrMapOvr>
    <a:masterClrMapping/>
  </p:clrMapOvr>
  <p:transition spd="slow" advTm="938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毕业设计的流程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998107" y="1273175"/>
            <a:ext cx="10195786" cy="5083175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当前的任务：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班长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\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学委（负责人）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于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月中旬前，根据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同学选题结果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，汇总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《Report.xls》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文件，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返回给我。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所有人：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认真阅读立题表，根据自己的兴趣、发展方向和能力范围，选择合适的题目，与指导教师沟通。确定选题后，填写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《 Report.xls 》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，发给负责人汇总。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保研、已找好工作同学：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选题结束后立即进入课题组，与导师沟通，开始着手进行毕设工作。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正在复习考研同学：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确定选题后可继续准备初试，初试结束后立即进入课题组，开始工作。</a:t>
            </a:r>
          </a:p>
        </p:txBody>
      </p:sp>
    </p:spTree>
    <p:extLst>
      <p:ext uri="{BB962C8B-B14F-4D97-AF65-F5344CB8AC3E}">
        <p14:creationId xmlns:p14="http://schemas.microsoft.com/office/powerpoint/2010/main" val="307469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61"/>
          <p:cNvSpPr>
            <a:spLocks noChangeShapeType="1"/>
          </p:cNvSpPr>
          <p:nvPr/>
        </p:nvSpPr>
        <p:spPr bwMode="auto">
          <a:xfrm>
            <a:off x="4140200" y="2066925"/>
            <a:ext cx="4799013" cy="1588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5" name="Text Box 65"/>
          <p:cNvSpPr>
            <a:spLocks noChangeArrowheads="1"/>
          </p:cNvSpPr>
          <p:nvPr/>
        </p:nvSpPr>
        <p:spPr bwMode="auto">
          <a:xfrm>
            <a:off x="4337050" y="1544638"/>
            <a:ext cx="429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ea typeface="黑体" panose="02010609060101010101" pitchFamily="49" charset="-122"/>
                <a:sym typeface="微软雅黑" panose="020B0503020204020204" pitchFamily="34" charset="-122"/>
              </a:rPr>
              <a:t>毕业设计的目标</a:t>
            </a:r>
          </a:p>
        </p:txBody>
      </p:sp>
      <p:sp>
        <p:nvSpPr>
          <p:cNvPr id="23556" name="Line 61"/>
          <p:cNvSpPr>
            <a:spLocks noChangeShapeType="1"/>
          </p:cNvSpPr>
          <p:nvPr/>
        </p:nvSpPr>
        <p:spPr bwMode="auto">
          <a:xfrm>
            <a:off x="4146550" y="3384550"/>
            <a:ext cx="4800600" cy="1588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3557" name="Group 10"/>
          <p:cNvGrpSpPr>
            <a:grpSpLocks/>
          </p:cNvGrpSpPr>
          <p:nvPr/>
        </p:nvGrpSpPr>
        <p:grpSpPr bwMode="auto">
          <a:xfrm>
            <a:off x="3970338" y="3278188"/>
            <a:ext cx="182562" cy="182562"/>
            <a:chOff x="0" y="0"/>
            <a:chExt cx="115" cy="115"/>
          </a:xfrm>
        </p:grpSpPr>
        <p:sp>
          <p:nvSpPr>
            <p:cNvPr id="23572" name="AutoShape 63"/>
            <p:cNvSpPr>
              <a:spLocks noChangeArrowheads="1"/>
            </p:cNvSpPr>
            <p:nvPr/>
          </p:nvSpPr>
          <p:spPr bwMode="auto">
            <a:xfrm rot="2700000">
              <a:off x="0" y="0"/>
              <a:ext cx="115" cy="115"/>
            </a:xfrm>
            <a:prstGeom prst="rtTriangl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573" name="AutoShape 64"/>
            <p:cNvSpPr>
              <a:spLocks noChangeArrowheads="1"/>
            </p:cNvSpPr>
            <p:nvPr/>
          </p:nvSpPr>
          <p:spPr bwMode="auto">
            <a:xfrm rot="18900000" flipH="1">
              <a:off x="0" y="0"/>
              <a:ext cx="115" cy="115"/>
            </a:xfrm>
            <a:prstGeom prst="rtTriangle">
              <a:avLst/>
            </a:prstGeom>
            <a:solidFill>
              <a:srgbClr val="E46C0A">
                <a:alpha val="7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558" name="Text Box 65"/>
          <p:cNvSpPr>
            <a:spLocks noChangeArrowheads="1"/>
          </p:cNvSpPr>
          <p:nvPr/>
        </p:nvSpPr>
        <p:spPr bwMode="auto">
          <a:xfrm>
            <a:off x="4337050" y="2832100"/>
            <a:ext cx="40862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ea typeface="黑体" panose="02010609060101010101" pitchFamily="49" charset="-122"/>
                <a:sym typeface="微软雅黑" panose="020B0503020204020204" pitchFamily="34" charset="-122"/>
              </a:rPr>
              <a:t>毕业设计的流程</a:t>
            </a:r>
            <a:endParaRPr lang="en-US" altLang="zh-CN" sz="3200" b="1">
              <a:latin typeface="宋体" panose="02010600030101010101" pitchFamily="2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23559" name="Line 61"/>
          <p:cNvSpPr>
            <a:spLocks noChangeShapeType="1"/>
          </p:cNvSpPr>
          <p:nvPr/>
        </p:nvSpPr>
        <p:spPr bwMode="auto">
          <a:xfrm>
            <a:off x="4160838" y="4625975"/>
            <a:ext cx="4799012" cy="1588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3560" name="Group 16"/>
          <p:cNvGrpSpPr>
            <a:grpSpLocks/>
          </p:cNvGrpSpPr>
          <p:nvPr/>
        </p:nvGrpSpPr>
        <p:grpSpPr bwMode="auto">
          <a:xfrm>
            <a:off x="3970338" y="4519613"/>
            <a:ext cx="182562" cy="182562"/>
            <a:chOff x="0" y="0"/>
            <a:chExt cx="115" cy="115"/>
          </a:xfrm>
        </p:grpSpPr>
        <p:sp>
          <p:nvSpPr>
            <p:cNvPr id="23570" name="AutoShape 63"/>
            <p:cNvSpPr>
              <a:spLocks noChangeArrowheads="1"/>
            </p:cNvSpPr>
            <p:nvPr/>
          </p:nvSpPr>
          <p:spPr bwMode="auto">
            <a:xfrm rot="2700000">
              <a:off x="0" y="0"/>
              <a:ext cx="115" cy="115"/>
            </a:xfrm>
            <a:prstGeom prst="rtTriangl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571" name="AutoShape 64"/>
            <p:cNvSpPr>
              <a:spLocks noChangeArrowheads="1"/>
            </p:cNvSpPr>
            <p:nvPr/>
          </p:nvSpPr>
          <p:spPr bwMode="auto">
            <a:xfrm rot="18900000" flipH="1">
              <a:off x="0" y="0"/>
              <a:ext cx="115" cy="115"/>
            </a:xfrm>
            <a:prstGeom prst="rtTriangle">
              <a:avLst/>
            </a:prstGeom>
            <a:solidFill>
              <a:srgbClr val="E46C0A">
                <a:alpha val="7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561" name="Text Box 65"/>
          <p:cNvSpPr>
            <a:spLocks noChangeArrowheads="1"/>
          </p:cNvSpPr>
          <p:nvPr/>
        </p:nvSpPr>
        <p:spPr bwMode="auto">
          <a:xfrm>
            <a:off x="4337050" y="4073525"/>
            <a:ext cx="39052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ea typeface="黑体" panose="02010609060101010101" pitchFamily="49" charset="-122"/>
                <a:sym typeface="微软雅黑" panose="020B0503020204020204" pitchFamily="34" charset="-122"/>
              </a:rPr>
              <a:t>毕业设计的管理</a:t>
            </a:r>
          </a:p>
        </p:txBody>
      </p:sp>
      <p:grpSp>
        <p:nvGrpSpPr>
          <p:cNvPr id="23562" name="Group 10"/>
          <p:cNvGrpSpPr>
            <a:grpSpLocks/>
          </p:cNvGrpSpPr>
          <p:nvPr/>
        </p:nvGrpSpPr>
        <p:grpSpPr bwMode="auto">
          <a:xfrm>
            <a:off x="3970338" y="1976438"/>
            <a:ext cx="182562" cy="182562"/>
            <a:chOff x="0" y="0"/>
            <a:chExt cx="115" cy="115"/>
          </a:xfrm>
        </p:grpSpPr>
        <p:sp>
          <p:nvSpPr>
            <p:cNvPr id="23568" name="AutoShape 63"/>
            <p:cNvSpPr>
              <a:spLocks noChangeArrowheads="1"/>
            </p:cNvSpPr>
            <p:nvPr/>
          </p:nvSpPr>
          <p:spPr bwMode="auto">
            <a:xfrm rot="2700000">
              <a:off x="0" y="0"/>
              <a:ext cx="115" cy="115"/>
            </a:xfrm>
            <a:prstGeom prst="rtTriangl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569" name="AutoShape 64"/>
            <p:cNvSpPr>
              <a:spLocks noChangeArrowheads="1"/>
            </p:cNvSpPr>
            <p:nvPr/>
          </p:nvSpPr>
          <p:spPr bwMode="auto">
            <a:xfrm rot="18900000" flipH="1">
              <a:off x="0" y="0"/>
              <a:ext cx="115" cy="115"/>
            </a:xfrm>
            <a:prstGeom prst="rtTriangle">
              <a:avLst/>
            </a:prstGeom>
            <a:solidFill>
              <a:srgbClr val="E46C0A">
                <a:alpha val="7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>
                <a:solidFill>
                  <a:srgbClr val="595959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9" name="灯片编号占位符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C4881-36EB-488C-8A13-57CE8EF224CB}" type="slidenum">
              <a:rPr lang="zh-CN" altLang="en-US"/>
              <a:pPr>
                <a:defRPr/>
              </a:pPr>
              <a:t>21</a:t>
            </a:fld>
            <a:endParaRPr lang="zh-CN" altLang="en-US"/>
          </a:p>
        </p:txBody>
      </p:sp>
      <p:sp>
        <p:nvSpPr>
          <p:cNvPr id="2356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963"/>
          </a:xfrm>
        </p:spPr>
        <p:txBody>
          <a:bodyPr/>
          <a:lstStyle/>
          <a:p>
            <a:pPr algn="ctr" eaLnBrk="1" hangingPunct="1"/>
            <a:r>
              <a:rPr lang="zh-CN" altLang="en-US"/>
              <a:t>内容提要</a:t>
            </a:r>
          </a:p>
        </p:txBody>
      </p:sp>
      <p:sp>
        <p:nvSpPr>
          <p:cNvPr id="2" name="矩形 1"/>
          <p:cNvSpPr/>
          <p:nvPr/>
        </p:nvSpPr>
        <p:spPr>
          <a:xfrm>
            <a:off x="3303887" y="1624233"/>
            <a:ext cx="520432" cy="506985"/>
          </a:xfrm>
          <a:prstGeom prst="rect">
            <a:avLst/>
          </a:prstGeom>
          <a:solidFill>
            <a:srgbClr val="005AA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</a:p>
        </p:txBody>
      </p:sp>
      <p:sp>
        <p:nvSpPr>
          <p:cNvPr id="30" name="矩形 29"/>
          <p:cNvSpPr/>
          <p:nvPr/>
        </p:nvSpPr>
        <p:spPr>
          <a:xfrm>
            <a:off x="3303887" y="2929633"/>
            <a:ext cx="520432" cy="506985"/>
          </a:xfrm>
          <a:prstGeom prst="rect">
            <a:avLst/>
          </a:prstGeom>
          <a:solidFill>
            <a:srgbClr val="005AA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</a:p>
        </p:txBody>
      </p:sp>
      <p:sp>
        <p:nvSpPr>
          <p:cNvPr id="31" name="矩形 30"/>
          <p:cNvSpPr/>
          <p:nvPr/>
        </p:nvSpPr>
        <p:spPr>
          <a:xfrm>
            <a:off x="3303887" y="4189859"/>
            <a:ext cx="520432" cy="506985"/>
          </a:xfrm>
          <a:prstGeom prst="rect">
            <a:avLst/>
          </a:prstGeom>
          <a:solidFill>
            <a:srgbClr val="005AA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</a:p>
        </p:txBody>
      </p:sp>
    </p:spTree>
  </p:cSld>
  <p:clrMapOvr>
    <a:masterClrMapping/>
  </p:clrMapOvr>
  <p:transition spd="slow" advTm="938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毕业设计的管理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838200" y="1223143"/>
            <a:ext cx="10515600" cy="4351337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教务处网站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实践教学管理系统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毕业论文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4F4E41-8261-4FB9-8F41-BE3EE6D58BA4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71" y="1736149"/>
            <a:ext cx="6807058" cy="50049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4180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辅修、转专业同学：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在左侧菜单栏中找到“特殊情况处理”，请转专业同学点击“学生转专业申请”、辅修同学点击“双专业课题申请”，进入后完成相关材料的填写并提交。完成提交后，请同学们主动联系转入专业或者辅修专业所在学院的教务秘书老师，请他们给大家审核通过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做校外题目的同学：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联系校外导师，确定题目和任务。填写外出毕设申请，找好校内指导教师。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尽快开始毕设工作，密切关注毕设相关通知。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毕业设计的管理</a:t>
            </a:r>
          </a:p>
        </p:txBody>
      </p:sp>
    </p:spTree>
    <p:extLst>
      <p:ext uri="{BB962C8B-B14F-4D97-AF65-F5344CB8AC3E}">
        <p14:creationId xmlns:p14="http://schemas.microsoft.com/office/powerpoint/2010/main" val="275871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781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毕业设计的管理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324180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关于做校外题目的几点说明：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本专业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不鼓励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不建议、不拒绝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同学去外校或者做外校的题目！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校外题目由于无法判定是否有抄袭、无法判定题目难易和完成水平高低，因此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不推荐省优、校优论文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校内指导教师永远都是第一指导教师。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保研的同学请注意：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你们的毕业设计要求会比较严格，请认真对待！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580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781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毕业设计的管理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324180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关于二次答辩：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答辩前出具细则，确定需要二次答辩的人选（无人数比例限制）。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关于延期毕业：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二次答辩提交的论文，仍不能满足要求的，需要延期到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月，再次答辩后方可毕业。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2584ECA-5959-4E2C-B391-7E0007CE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56" y="2786546"/>
            <a:ext cx="5342083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5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2"/>
          <p:cNvSpPr>
            <a:spLocks noGrp="1"/>
          </p:cNvSpPr>
          <p:nvPr>
            <p:ph idx="1"/>
          </p:nvPr>
        </p:nvSpPr>
        <p:spPr>
          <a:xfrm>
            <a:off x="838200" y="1316038"/>
            <a:ext cx="10515600" cy="4351337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文献阅读与综述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》——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与毕设紧密结合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必修，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个课时，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学分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6E72A-2C31-4745-B8EC-3C9D55F7D44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2662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r>
              <a:rPr lang="en-US" altLang="zh-CN"/>
              <a:t>3 </a:t>
            </a:r>
            <a:r>
              <a:rPr lang="zh-CN" altLang="en-US"/>
              <a:t>毕业设计的管理</a:t>
            </a:r>
          </a:p>
        </p:txBody>
      </p:sp>
      <p:pic>
        <p:nvPicPr>
          <p:cNvPr id="26629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640013"/>
            <a:ext cx="104552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4879165" y="5991729"/>
            <a:ext cx="2268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摘自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版培养</a:t>
            </a:r>
            <a:r>
              <a:rPr lang="zh-CN" altLang="en-US" dirty="0"/>
              <a:t>方案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文献阅读与综述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pPr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必修，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个课时，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学分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endParaRPr lang="en-US" altLang="zh-CN" sz="1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第一次课：春季学期第一周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文献阅读与综述方法，开题报告撰写方法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第二次课：春季学期第三周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开题答辩与点评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第三次课：春季学期第四周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开题答辩与点评</a:t>
            </a:r>
            <a:endParaRPr lang="en-US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第四次课：春季学期 中期答辩后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科技论文写作方法，毕设论文模板与规范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527D69-7DD4-4A02-AE6F-3D6F03FB1706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2765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r>
              <a:rPr lang="en-US" altLang="zh-CN"/>
              <a:t>3 </a:t>
            </a:r>
            <a:r>
              <a:rPr lang="zh-CN" altLang="en-US"/>
              <a:t>毕业设计的管理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A86828-A089-4F64-8C4A-21AC6C4B1EB6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毕业设计的管理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199" y="1316038"/>
            <a:ext cx="5985387" cy="4351337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毕设消息发布与反馈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群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《2018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级自动化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pPr marL="0" indent="0"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后续工作流程将在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QQ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群中陆续发布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请所有参加毕设的同学关注此群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0ED18D2-B8EF-4952-AC04-2347F7F8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848" y="0"/>
            <a:ext cx="385569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r>
              <a:rPr lang="zh-CN" altLang="en-US" dirty="0"/>
              <a:t>结语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946354" y="1404528"/>
            <a:ext cx="8512277" cy="46226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毕业设计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既是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也是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挑战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更是对自己大学四年综合能力的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全面检验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希望同学们抓住机会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对保研同学的毕设要求会更加严格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922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 </a:t>
            </a:r>
            <a:r>
              <a:rPr lang="zh-CN" altLang="en-US" dirty="0"/>
              <a:t>毕业设计的目标</a:t>
            </a:r>
          </a:p>
        </p:txBody>
      </p:sp>
      <p:sp>
        <p:nvSpPr>
          <p:cNvPr id="6" name="矩形 5"/>
          <p:cNvSpPr/>
          <p:nvPr/>
        </p:nvSpPr>
        <p:spPr>
          <a:xfrm>
            <a:off x="557213" y="1225550"/>
            <a:ext cx="11077575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中国海洋大学自动化专业</a:t>
            </a:r>
            <a:r>
              <a:rPr lang="en-US" altLang="zh-CN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级培养方案中设定的人才培养目标为：</a:t>
            </a:r>
            <a:endParaRPr lang="en-US" altLang="zh-CN" sz="2800" kern="1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    培养学生具备工程领域高级专业技术人才应有的创新精神、职业素养和健全人格，掌握自动控制理论、电子技术、计算机技术、检测技术等较宽领域的基础理论和运动控制、过程控制、海洋测控技术方向的专业知识，面向国民经济各行业的自动化系统，成为从事设计、开发、优化、维护等工作的工程技术人才和技术管理人才，还可在高校及科研院所从事教学和研究工作。</a:t>
            </a: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8997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687850"/>
              </p:ext>
            </p:extLst>
          </p:nvPr>
        </p:nvGraphicFramePr>
        <p:xfrm>
          <a:off x="3783738" y="1506805"/>
          <a:ext cx="4641669" cy="4671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CorelDRAW" r:id="rId3" imgW="487320" imgH="489780" progId="CorelDraw.Graphic.16">
                  <p:embed/>
                </p:oleObj>
              </mc:Choice>
              <mc:Fallback>
                <p:oleObj name="CorelDRAW" r:id="rId3" imgW="487320" imgH="489780" progId="CorelDraw.Graphic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3738" y="1506805"/>
                        <a:ext cx="4641669" cy="4671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预祝同学们圆满完成毕设</a:t>
            </a:r>
          </a:p>
        </p:txBody>
      </p:sp>
    </p:spTree>
    <p:extLst>
      <p:ext uri="{BB962C8B-B14F-4D97-AF65-F5344CB8AC3E}">
        <p14:creationId xmlns:p14="http://schemas.microsoft.com/office/powerpoint/2010/main" val="350486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毕业设计的目标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4851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上述培养目标可以归纳为以下六项：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具有健全的人格和良好的人文社会科学素养、社会责任感和职业道德；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具有宽广的自然科学基础、扎实的自动化工程基础和专业知识，具有较强的系统观念，能够对</a:t>
            </a:r>
            <a:r>
              <a:rPr lang="zh-CN" altLang="en-US" sz="24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复杂工程问题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进行分析，设计合理的解决方案；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具有</a:t>
            </a:r>
            <a:r>
              <a:rPr lang="zh-CN" altLang="en-US" sz="24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创新精神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和较强的</a:t>
            </a:r>
            <a:r>
              <a:rPr lang="zh-CN" altLang="en-US" sz="24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工程实践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能力；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(4)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具有较强的</a:t>
            </a:r>
            <a:r>
              <a:rPr lang="zh-CN" altLang="en-US" sz="24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交流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zh-CN" altLang="en-US" sz="24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团队合作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能力，以及</a:t>
            </a:r>
            <a:r>
              <a:rPr lang="zh-CN" altLang="en-US" sz="24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自主学习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4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终身学习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的意识；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(5)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具备一定的海洋知识背景，能从事海洋科学、海洋工程、海洋技术中与自动化相关的工作</a:t>
            </a:r>
            <a:r>
              <a:rPr lang="zh-CN" altLang="en-US" sz="2400" dirty="0"/>
              <a:t>；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(6)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能够在自动化相关各领域胜任技术和管理工作。</a:t>
            </a:r>
            <a:endParaRPr lang="zh-CN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85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pPr eaLnBrk="1" hangingPunct="1"/>
            <a:r>
              <a:rPr lang="en-US" altLang="zh-CN" dirty="0"/>
              <a:t>1 </a:t>
            </a:r>
            <a:r>
              <a:rPr lang="zh-CN" altLang="en-US" dirty="0"/>
              <a:t>毕业设计的目标</a:t>
            </a:r>
          </a:p>
        </p:txBody>
      </p:sp>
      <p:sp>
        <p:nvSpPr>
          <p:cNvPr id="2" name="矩形 1"/>
          <p:cNvSpPr/>
          <p:nvPr/>
        </p:nvSpPr>
        <p:spPr>
          <a:xfrm>
            <a:off x="557213" y="1156726"/>
            <a:ext cx="11077575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中国工程教育专业认证协会印发的《工程教育认证工作指南（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2015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版）》专门提出</a:t>
            </a:r>
            <a:r>
              <a:rPr lang="zh-CN" altLang="zh-CN" sz="24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复杂工程问题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的解决能力，复杂工程问题的具体描述</a:t>
            </a:r>
            <a:r>
              <a:rPr lang="zh-CN" altLang="zh-CN" sz="2400" b="1" kern="100" dirty="0">
                <a:latin typeface="黑体" panose="02010609060101010101" pitchFamily="49" charset="-122"/>
                <a:ea typeface="黑体" panose="02010609060101010101" pitchFamily="49" charset="-122"/>
              </a:rPr>
              <a:t>必须具备下述特征</a:t>
            </a:r>
            <a:r>
              <a:rPr lang="en-US" altLang="zh-CN" sz="2400" b="1" kern="1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，同时具备下述特征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2-7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中的部分或全部。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400" b="1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）必须运用深入的工程原理，经过分析才可能解决；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）涉及多方面的技术、工程和其他因素，并可能互相有一定冲突；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）需要通过建立合适的抽象模型才能解决，在建模过程中需要体现出创造性；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）不仅仅靠常用方法就可以解决的问题；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）问题中涉及的因素可能没有完全包含在</a:t>
            </a:r>
            <a:r>
              <a:rPr lang="zh-CN" altLang="zh-CN" sz="2400" u="sng" kern="100" dirty="0">
                <a:latin typeface="黑体" panose="02010609060101010101" pitchFamily="49" charset="-122"/>
                <a:ea typeface="黑体" panose="02010609060101010101" pitchFamily="49" charset="-122"/>
              </a:rPr>
              <a:t>专业工程实践的标准和规范中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）问题相关利益各方不完全一致；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）具有较高的综合性，包括多个相互关联的子问题。</a:t>
            </a:r>
          </a:p>
        </p:txBody>
      </p:sp>
    </p:spTree>
  </p:cSld>
  <p:clrMapOvr>
    <a:masterClrMapping/>
  </p:clrMapOvr>
  <p:transition spd="slow" advTm="6273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4DD416-5E19-46FA-94C8-C6559EC5D11C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pPr eaLnBrk="1" hangingPunct="1"/>
            <a:r>
              <a:rPr lang="en-US" altLang="zh-CN" dirty="0"/>
              <a:t>1 </a:t>
            </a:r>
            <a:r>
              <a:rPr lang="zh-CN" altLang="en-US" dirty="0"/>
              <a:t>毕业设计的目标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1351532"/>
            <a:ext cx="10722269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0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pPr eaLnBrk="1" hangingPunct="1"/>
            <a:r>
              <a:rPr lang="en-US" altLang="zh-CN"/>
              <a:t>1 </a:t>
            </a:r>
            <a:r>
              <a:rPr lang="zh-CN" altLang="en-US"/>
              <a:t>毕业设计的目标</a:t>
            </a:r>
          </a:p>
        </p:txBody>
      </p:sp>
      <p:sp>
        <p:nvSpPr>
          <p:cNvPr id="2" name="矩形 1"/>
          <p:cNvSpPr/>
          <p:nvPr/>
        </p:nvSpPr>
        <p:spPr>
          <a:xfrm>
            <a:off x="725488" y="1214183"/>
            <a:ext cx="10399712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）完整性</a:t>
            </a:r>
            <a:endParaRPr lang="en-US" altLang="zh-CN" sz="2800" kern="1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需要学生给出完整方案（硬件、软件设计、软件流程和实现方法）。</a:t>
            </a: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）复杂性</a:t>
            </a:r>
            <a:endParaRPr lang="en-US" altLang="zh-CN" sz="2800" kern="1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需要学生分析技术可行性、成本、人文等因素。</a:t>
            </a: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）综合性</a:t>
            </a:r>
            <a:endParaRPr lang="en-US" altLang="zh-CN" sz="2800" kern="1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需要学生将原理（理论、计算）、设计（硬件原理图、软件流程）、制造（硬件搭建、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PCB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）、算法（方法、编程）综合运用。</a:t>
            </a: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）验真性</a:t>
            </a:r>
            <a:endParaRPr lang="en-US" altLang="zh-CN" sz="2800" kern="1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需要学生将设计的方案进行一定的实验、仿真和比较。</a:t>
            </a:r>
            <a:endParaRPr lang="zh-CN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Tm="6273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2"/>
          <p:cNvSpPr>
            <a:spLocks noGrp="1"/>
          </p:cNvSpPr>
          <p:nvPr>
            <p:ph idx="1"/>
          </p:nvPr>
        </p:nvSpPr>
        <p:spPr>
          <a:xfrm>
            <a:off x="717550" y="1360488"/>
            <a:ext cx="7837488" cy="4351337"/>
          </a:xfrm>
        </p:spPr>
        <p:txBody>
          <a:bodyPr/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1983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年，乔布斯为了让当时的百事可乐总裁约翰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斯卡利加入苹果，说出了那段著名的话，这极具煽动性的语言至今仍被人津津乐道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</a:p>
          <a:p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“你是想卖一辈子糖水，还是跟着我们改变世界？”</a:t>
            </a:r>
            <a:endParaRPr lang="en-US" altLang="zh-CN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2FEF76-5918-4D57-9D24-79392DEF2B3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1126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pPr eaLnBrk="1" hangingPunct="1"/>
            <a:r>
              <a:rPr lang="en-US" altLang="zh-CN"/>
              <a:t>1 </a:t>
            </a:r>
            <a:r>
              <a:rPr lang="zh-CN" altLang="en-US"/>
              <a:t>毕业设计的目标</a:t>
            </a:r>
          </a:p>
        </p:txBody>
      </p:sp>
      <p:pic>
        <p:nvPicPr>
          <p:cNvPr id="11269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75" y="1266825"/>
            <a:ext cx="310832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4375150"/>
            <a:ext cx="2962275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4464050"/>
            <a:ext cx="3259138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88" y="4887913"/>
            <a:ext cx="2378075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87" y="4496901"/>
            <a:ext cx="2347913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220994" y="6453853"/>
            <a:ext cx="145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Newton 1993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43168" y="6464922"/>
            <a:ext cx="169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Macintosh 1984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2"/>
          <p:cNvSpPr>
            <a:spLocks noGrp="1"/>
          </p:cNvSpPr>
          <p:nvPr>
            <p:ph idx="1"/>
          </p:nvPr>
        </p:nvSpPr>
        <p:spPr>
          <a:xfrm>
            <a:off x="717550" y="1360488"/>
            <a:ext cx="10907713" cy="4351337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毕业设计 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未必改变世界 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但一定要改变自己</a:t>
            </a:r>
            <a:endParaRPr lang="en-US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纸上谈兵→工程实践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被动→主动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自我学习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自我管理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  <a:p>
            <a:pPr marL="0" indent="0"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FC8FEC-6432-4962-8AD0-988FE9D0900A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1229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/>
          <a:lstStyle/>
          <a:p>
            <a:pPr eaLnBrk="1" hangingPunct="1"/>
            <a:r>
              <a:rPr lang="en-US" altLang="zh-CN" dirty="0"/>
              <a:t>1 </a:t>
            </a:r>
            <a:r>
              <a:rPr lang="zh-CN" altLang="en-US" dirty="0"/>
              <a:t>毕业设计的目标</a:t>
            </a:r>
          </a:p>
        </p:txBody>
      </p:sp>
      <p:sp>
        <p:nvSpPr>
          <p:cNvPr id="12293" name="文本框 6"/>
          <p:cNvSpPr txBox="1">
            <a:spLocks noChangeArrowheads="1"/>
          </p:cNvSpPr>
          <p:nvPr/>
        </p:nvSpPr>
        <p:spPr bwMode="auto">
          <a:xfrm>
            <a:off x="7411870" y="6351587"/>
            <a:ext cx="2728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2018</a:t>
            </a:r>
            <a:r>
              <a:rPr lang="zh-CN" altLang="en-US" dirty="0"/>
              <a:t>年工设专业答辩现场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89" y="1254686"/>
            <a:ext cx="3822676" cy="5096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3168</TotalTime>
  <Words>1822</Words>
  <Application>Microsoft Office PowerPoint</Application>
  <PresentationFormat>宽屏</PresentationFormat>
  <Paragraphs>264</Paragraphs>
  <Slides>30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黑体</vt:lpstr>
      <vt:lpstr>宋体</vt:lpstr>
      <vt:lpstr>微软雅黑</vt:lpstr>
      <vt:lpstr>Arial</vt:lpstr>
      <vt:lpstr>Calibri</vt:lpstr>
      <vt:lpstr>Calibri Light</vt:lpstr>
      <vt:lpstr>Office 主题</vt:lpstr>
      <vt:lpstr>CorelDRAW</vt:lpstr>
      <vt:lpstr>毕业设计动员会</vt:lpstr>
      <vt:lpstr>内容提要</vt:lpstr>
      <vt:lpstr>1 毕业设计的目标</vt:lpstr>
      <vt:lpstr>1 毕业设计的目标</vt:lpstr>
      <vt:lpstr>1 毕业设计的目标</vt:lpstr>
      <vt:lpstr>1 毕业设计的目标</vt:lpstr>
      <vt:lpstr>1 毕业设计的目标</vt:lpstr>
      <vt:lpstr>1 毕业设计的目标</vt:lpstr>
      <vt:lpstr>1 毕业设计的目标</vt:lpstr>
      <vt:lpstr>1 毕业设计的目标</vt:lpstr>
      <vt:lpstr>1 毕业设计的目标</vt:lpstr>
      <vt:lpstr>1 毕业设计的目标</vt:lpstr>
      <vt:lpstr>1 毕业设计的目标</vt:lpstr>
      <vt:lpstr>内容提要</vt:lpstr>
      <vt:lpstr>2 毕业设计的流程</vt:lpstr>
      <vt:lpstr>2 毕业设计的流程</vt:lpstr>
      <vt:lpstr>2 毕业设计的流程</vt:lpstr>
      <vt:lpstr>2 毕业设计的流程</vt:lpstr>
      <vt:lpstr>2 毕业设计的流程</vt:lpstr>
      <vt:lpstr>2 毕业设计的流程</vt:lpstr>
      <vt:lpstr>内容提要</vt:lpstr>
      <vt:lpstr>3 毕业设计的管理</vt:lpstr>
      <vt:lpstr>3 毕业设计的管理</vt:lpstr>
      <vt:lpstr>3 毕业设计的管理</vt:lpstr>
      <vt:lpstr>3 毕业设计的管理</vt:lpstr>
      <vt:lpstr>3 毕业设计的管理</vt:lpstr>
      <vt:lpstr>3 毕业设计的管理</vt:lpstr>
      <vt:lpstr>3 毕业设计的管理</vt:lpstr>
      <vt:lpstr>结语</vt:lpstr>
      <vt:lpstr>预祝同学们圆满完成毕设</vt:lpstr>
    </vt:vector>
  </TitlesOfParts>
  <Company>OUC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穆先生</dc:creator>
  <cp:lastModifiedBy>张 立强</cp:lastModifiedBy>
  <cp:revision>383</cp:revision>
  <dcterms:created xsi:type="dcterms:W3CDTF">2017-01-05T15:11:04Z</dcterms:created>
  <dcterms:modified xsi:type="dcterms:W3CDTF">2021-11-10T01:42:28Z</dcterms:modified>
</cp:coreProperties>
</file>